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2"/>
  </p:sldMasterIdLst>
  <p:notesMasterIdLst>
    <p:notesMasterId r:id="rId23"/>
  </p:notesMasterIdLst>
  <p:sldIdLst>
    <p:sldId id="279" r:id="rId3"/>
    <p:sldId id="256" r:id="rId4"/>
    <p:sldId id="280" r:id="rId5"/>
    <p:sldId id="281" r:id="rId6"/>
    <p:sldId id="282" r:id="rId7"/>
    <p:sldId id="258" r:id="rId8"/>
    <p:sldId id="290" r:id="rId9"/>
    <p:sldId id="287" r:id="rId10"/>
    <p:sldId id="262" r:id="rId11"/>
    <p:sldId id="289" r:id="rId12"/>
    <p:sldId id="261" r:id="rId13"/>
    <p:sldId id="274" r:id="rId14"/>
    <p:sldId id="267" r:id="rId15"/>
    <p:sldId id="265" r:id="rId16"/>
    <p:sldId id="266" r:id="rId17"/>
    <p:sldId id="268" r:id="rId18"/>
    <p:sldId id="283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1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C764B37-217F-4C3E-967A-63090152F793}" type="datetimeFigureOut">
              <a:rPr lang="ja-JP" altLang="en-US" smtClean="0"/>
              <a:pPr>
                <a:defRPr/>
              </a:pPr>
              <a:t>2016/4/20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825BEAF-00A1-448D-97EA-547EB7D589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614AA-5378-4180-A6FE-1276A81E3FA3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EE4CA-3B9A-4FCA-AC35-A24623C4F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45E8D-0EFB-4816-8F04-A5930B7E2A35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9D0D4-774B-4AD5-9A90-490707B00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CB2AA-31CF-410D-A518-67B06F626651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FD80F-44F3-45AA-8FED-BF3DFDE83B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BC30A-51E2-4939-AD39-0FB7F5D35F13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9DFC7-0C7A-4A53-A208-66344E675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ADE1C-93D7-48CB-91AB-45D48AF52351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717DD-7658-41D0-A68B-D7EB7CE95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89721-4ED2-426D-9ED0-1F752C91D0D6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1812-2DE1-4279-887D-0BD649C00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6AE96-AA3A-4995-937C-B9B7C4AA6C6C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6443C-F0DB-406E-B2E1-86C691088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C12E2-8778-4BA8-A39C-9B7362BE4F73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04D7F-0851-4B07-B607-A883E69915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31521-9439-4F15-8531-D072D2AC7C22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F7B83-A78E-4F38-9ADA-5F63EF8CC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C956B-0729-42F6-8425-25A226D5CC73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EE51D-6D0F-45FA-B2FA-E8A0465D1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2016/4/20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30243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реемственность детского сада и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школы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/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</a:br>
            <a:endParaRPr lang="ru-RU" sz="5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40968"/>
            <a:ext cx="4463480" cy="32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71600" y="620688"/>
            <a:ext cx="7272808" cy="232941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624" y="2950104"/>
            <a:ext cx="7056784" cy="30711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448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Цель совместной работы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ДОУ и школы 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420382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преемственности и успешной адаптации при переходе из детского сада в школу;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системы непрерывного образования с учетом возрастных особенностей дошкольников и первоклассников;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в детскому саду и школе для развития познавательной активности, самостоятельности, творчества каждого ребенка;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78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Недостаточная психологическая готовность чаще всего возникает по следующим причинам: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dirty="0" smtClean="0"/>
              <a:t>В дошкольном детстве ребенок мало играл и общался со сверстниками; </a:t>
            </a:r>
          </a:p>
          <a:p>
            <a:r>
              <a:rPr lang="ru-RU" sz="2400" b="1" dirty="0" smtClean="0"/>
              <a:t>Имел маленький запас знаний об окружающем мире, не был </a:t>
            </a:r>
            <a:r>
              <a:rPr lang="ru-RU" sz="2400" b="1" dirty="0" smtClean="0"/>
              <a:t>заинтересованным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любопытным; </a:t>
            </a:r>
            <a:endParaRPr lang="ru-RU" sz="2400" b="1" dirty="0" smtClean="0"/>
          </a:p>
          <a:p>
            <a:r>
              <a:rPr lang="ru-RU" sz="2400" b="1" dirty="0" smtClean="0"/>
              <a:t>Был тревожным и имел низкую самооценку;</a:t>
            </a:r>
          </a:p>
          <a:p>
            <a:r>
              <a:rPr lang="ru-RU" sz="2400" b="1" dirty="0" smtClean="0"/>
              <a:t>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b="1" dirty="0" smtClean="0"/>
              <a:t>Не любил игры и занятия, требующие сосредоточения и умения доводить дело до конца. </a:t>
            </a:r>
          </a:p>
          <a:p>
            <a:pPr marL="6858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37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/>
              <a:t>Формы осуществления преемственности:</a:t>
            </a:r>
            <a:br>
              <a:rPr lang="ru-RU" b="1" u="sng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33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7364"/>
            <a:ext cx="8229600" cy="4628799"/>
          </a:xfrm>
        </p:spPr>
        <p:txBody>
          <a:bodyPr/>
          <a:lstStyle/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экскурсии в школу;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школьного музея;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знакомство и взаимодействие дошкольников с учителями и учениками начальной школы;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 совместной образовательной деятельности, игровых программах;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выставки рисунков и поделок;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встречи и беседы с бывшими воспитанниками детского сада;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совместные праздники и спортивные соревнования дошкольников и первоклассников;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театрализованной деятельности;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дошкольниками адаптационного курса занятий, организованных при школе.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64092"/>
            <a:ext cx="525658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детьми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13" descr="AG00315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46662" y="5276128"/>
            <a:ext cx="10080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1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педагогические советы (ДОУ и школа);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семинары, мастер-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столы педагогов ДОУ и  учителей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диагностики по определению готовности детей к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медицинских работников, психологов ДОУ 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открытые показы образовательной деятельности в ДОУ и открытых уроков в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и психологические наблюдения.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63688" y="84554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педагогами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родительские собрания с педагогами ДОУ и учителями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круглые столы, дискуссионные встречи, педагогические «гостиные»;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с педагогами ДОУ и школы; встречи родителей с будущими учителями;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дни открытых дверей;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анкетирование, тестирование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 - игровые тренинги и практикумы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средства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клубов.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691680" y="84554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62198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Проблемы при обеспечении преемственности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детского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сада и школы: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</a:rPr>
              <a:t>Выбор школы для обучения ребенка и выбор программы </a:t>
            </a:r>
            <a:r>
              <a:rPr lang="ru-RU" altLang="ru-RU" dirty="0" smtClean="0">
                <a:latin typeface="Times New Roman" pitchFamily="18" charset="0"/>
              </a:rPr>
              <a:t>обучения.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</a:rPr>
              <a:t>Завышение требований к готовности ребенка к школьному </a:t>
            </a:r>
            <a:r>
              <a:rPr lang="ru-RU" altLang="ru-RU" dirty="0" smtClean="0">
                <a:latin typeface="Times New Roman" pitchFamily="18" charset="0"/>
              </a:rPr>
              <a:t>обучению.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</a:rPr>
              <a:t>Недостаточное использование игровой деятельности при переходе детей в школу.</a:t>
            </a:r>
          </a:p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</a:rPr>
              <a:t>Недостаточное количество специалистов-психологов в образовательных учреждениях.</a:t>
            </a:r>
          </a:p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</a:rPr>
              <a:t>Недостаточное обеспечение учебно-воспитательного процесса методическими материалами, дидактическими пособиями и несоответствие существующих пособий новым целям и требованиям обучения в системе преемственного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2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344816" cy="3508977"/>
          </a:xfrm>
        </p:spPr>
        <p:txBody>
          <a:bodyPr>
            <a:normAutofit fontScale="92500"/>
          </a:bodyPr>
          <a:lstStyle/>
          <a:p>
            <a:pPr algn="just"/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425273" cy="35089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преемственности может быть успешно решена при тесном взаимодействии детского сада и школы. 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Выиграют от этого все, особенно дети. Ради детей можно найти время, силы и средства для решения задач преемственности.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848872" cy="5976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«Школьное обучение никогда не</a:t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начинается с пустого места,</a:t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а всегда опирается </a:t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 определённую стадию развития, </a:t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проделанную ребёнком</a:t>
            </a:r>
            <a:r>
              <a:rPr lang="ru-RU" sz="2800" b="1" dirty="0" smtClean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».</a:t>
            </a: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7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Выготский</a:t>
            </a:r>
            <a:r>
              <a:rPr lang="ru-RU" sz="2700" i="1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i="1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  <a:t>«Быть готовым к школе – не значит уметь читать, писать и считать.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  <a:t>Быть готовым к школе – значит быть готовым всему этому научиться».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  <a:t>                                                       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А. </a:t>
            </a:r>
            <a:r>
              <a:rPr lang="ru-RU" sz="27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67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C:\Users\Dmitrii\Desktop\ДОУ\де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08920"/>
            <a:ext cx="3322687" cy="283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6637468" cy="4146272"/>
          </a:xfrm>
        </p:spPr>
        <p:txBody>
          <a:bodyPr>
            <a:normAutofit fontScale="9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32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>Преемственность </a:t>
            </a:r>
            <a:r>
              <a:rPr lang="ru-RU" altLang="ru-RU" sz="3200" b="1" dirty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непрерывный процесс воспитания и обучения ребёнка, </a:t>
            </a:r>
            <a: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  <a:t>имеющий </a:t>
            </a:r>
            <a:r>
              <a:rPr lang="ru-RU" altLang="ru-RU" sz="3200" u="sng" dirty="0">
                <a:solidFill>
                  <a:schemeClr val="tx2"/>
                </a:solidFill>
                <a:latin typeface="Times New Roman" pitchFamily="18" charset="0"/>
              </a:rPr>
              <a:t>общие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 и </a:t>
            </a:r>
            <a:r>
              <a:rPr lang="ru-RU" altLang="ru-RU" sz="3200" u="sng" dirty="0">
                <a:solidFill>
                  <a:schemeClr val="tx2"/>
                </a:solidFill>
                <a:latin typeface="Times New Roman" pitchFamily="18" charset="0"/>
              </a:rPr>
              <a:t>специфические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 цели для каждого возрастного периода, </a:t>
            </a:r>
            <a: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dirty="0" smtClean="0">
                <a:solidFill>
                  <a:schemeClr val="tx2"/>
                </a:solidFill>
                <a:latin typeface="Times New Roman" pitchFamily="18" charset="0"/>
              </a:rPr>
              <a:t>связь 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между различными ступенями развития, сущность которой состоит в </a:t>
            </a:r>
            <a:r>
              <a:rPr lang="ru-RU" altLang="ru-RU" sz="3200" u="sng" dirty="0">
                <a:solidFill>
                  <a:schemeClr val="tx2"/>
                </a:solidFill>
                <a:latin typeface="Times New Roman" pitchFamily="18" charset="0"/>
              </a:rPr>
              <a:t>сохранении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 тех или иных элементов целого или отдельных характеристик </a:t>
            </a:r>
            <a:r>
              <a:rPr lang="ru-RU" altLang="ru-RU" sz="3200" u="sng" dirty="0">
                <a:solidFill>
                  <a:schemeClr val="tx2"/>
                </a:solidFill>
                <a:latin typeface="Times New Roman" pitchFamily="18" charset="0"/>
              </a:rPr>
              <a:t>при переходе </a:t>
            </a:r>
            <a: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  <a:t>к новому состоянию. </a:t>
            </a:r>
            <a:br>
              <a:rPr lang="ru-RU" altLang="ru-RU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3200" dirty="0">
                <a:latin typeface="Times New Roman" pitchFamily="18" charset="0"/>
              </a:rPr>
              <a:t/>
            </a:r>
            <a:br>
              <a:rPr lang="ru-RU" altLang="ru-RU" sz="3200" dirty="0">
                <a:latin typeface="Times New Roman" pitchFamily="18" charset="0"/>
              </a:rPr>
            </a:b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20072" y="12041"/>
            <a:ext cx="2520280" cy="57606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0980"/>
            <a:ext cx="7920880" cy="5874464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 smtClean="0">
                <a:latin typeface="Times New Roman" pitchFamily="18" charset="0"/>
              </a:rPr>
              <a:t>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itchFamily="18" charset="0"/>
              </a:rPr>
              <a:t>Целью</a:t>
            </a:r>
            <a:r>
              <a:rPr lang="ru-RU" altLang="ru-RU" sz="36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</a:rPr>
              <a:t>обеспечения преемственности в работе дошкольных  учреждений и школы в плане формирования индивидуальности детей должно стать не стремление к единству в содержании и методах обучения, а </a:t>
            </a:r>
            <a:r>
              <a:rPr lang="ru-RU" altLang="ru-RU" sz="3600" b="1" dirty="0">
                <a:solidFill>
                  <a:schemeClr val="tx2"/>
                </a:solidFill>
                <a:latin typeface="Times New Roman" pitchFamily="18" charset="0"/>
              </a:rPr>
              <a:t>одинаково положительное отношение к детям</a:t>
            </a: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</a:rPr>
              <a:t>, глубокое понимание их потребностей, мотивов и </a:t>
            </a:r>
            <a:r>
              <a:rPr lang="ru-RU" altLang="ru-RU" sz="3600" dirty="0" smtClean="0">
                <a:solidFill>
                  <a:schemeClr val="tx2"/>
                </a:solidFill>
                <a:latin typeface="Times New Roman" pitchFamily="18" charset="0"/>
              </a:rPr>
              <a:t>особенностей поведения ребенка, </a:t>
            </a: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</a:rPr>
              <a:t>развития, опора на них.</a:t>
            </a:r>
            <a:r>
              <a:rPr lang="ru-RU" altLang="ru-RU" sz="3600" dirty="0">
                <a:latin typeface="Times New Roman" pitchFamily="18" charset="0"/>
              </a:rPr>
              <a:t/>
            </a:r>
            <a:br>
              <a:rPr lang="ru-RU" altLang="ru-RU" sz="3600" dirty="0">
                <a:latin typeface="Times New Roman" pitchFamily="18" charset="0"/>
              </a:rPr>
            </a:b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64088" y="0"/>
            <a:ext cx="2089219" cy="60196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ЦЕЛЬ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36541"/>
              </p:ext>
            </p:extLst>
          </p:nvPr>
        </p:nvGraphicFramePr>
        <p:xfrm>
          <a:off x="215575" y="222841"/>
          <a:ext cx="8784976" cy="644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52649">
                <a:tc>
                  <a:txBody>
                    <a:bodyPr/>
                    <a:lstStyle/>
                    <a:p>
                      <a:r>
                        <a:rPr lang="ru-RU" dirty="0" smtClean="0"/>
                        <a:t>ДЕТСКИЙ САД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ШКОЛА</a:t>
                      </a:r>
                      <a:endParaRPr lang="ru-RU" dirty="0"/>
                    </a:p>
                  </a:txBody>
                  <a:tcPr/>
                </a:tc>
              </a:tr>
              <a:tr h="881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Приобщение детей к ценностям здорового образа жизни.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Осознанное принятие здорового образа жизни и регуляция своего поведения в соответствии с этими</a:t>
                      </a:r>
                      <a:r>
                        <a:rPr lang="ru-RU" altLang="ru-RU" sz="1800" baseline="0" dirty="0" smtClean="0">
                          <a:latin typeface="Times New Roman" pitchFamily="18" charset="0"/>
                        </a:rPr>
                        <a:t> нормами</a:t>
                      </a: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146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Обеспечение эмоционального благополучия каждого ребенка, развитие его положительного самоощущения.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Готовность к активному взаимодействию с окружающим миром (эмоциональная, интеллектуальная, коммуникативная, деловая).</a:t>
                      </a:r>
                    </a:p>
                  </a:txBody>
                  <a:tcPr/>
                </a:tc>
              </a:tr>
              <a:tr h="1146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Развитие инициативности, любознательности, произвольности, способности к творческому самовыражению.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Желание и умение учиться, готовность к образованию в основном звене школы и самообразованию.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10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Формирование различных знаний об окружающем мире, стимулирование коммуникативной, познавательной, игровой и других форм активности детей в различных видах деятельности.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Инициативность, самостоятельность, навыки сотрудничества в разных видах деятельности.</a:t>
                      </a:r>
                      <a:endParaRPr lang="ru-RU" sz="1800" dirty="0"/>
                    </a:p>
                  </a:txBody>
                  <a:tcPr/>
                </a:tc>
              </a:tr>
              <a:tr h="1319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Развитие компетентности в сфере отношения к миру, к людям, к себе; включение детей в различные формы сотрудничества (со взрослыми и детьми)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eaLnBrk="1" hangingPunct="1">
                        <a:lnSpc>
                          <a:spcPct val="90000"/>
                        </a:lnSpc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Совершенствование достижений дошкольного развития (на протяжении всего начального образования).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ru-RU" altLang="ru-RU" sz="1800" dirty="0" smtClean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347864" y="35171"/>
            <a:ext cx="2520398" cy="521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kumimoji="0"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endParaRPr kumimoji="0"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08823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Введение Федеральных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/>
              </a:rPr>
              <a:t>Государственных Образовательных Стандартов (ФГОС) начального школьного образования – важный этап преемственности детского сада и школы.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3044" y="3429000"/>
            <a:ext cx="6984776" cy="2257408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11560" y="1052736"/>
            <a:ext cx="813690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результаты: 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портрет выпускника детского сада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Деятельный и активный</a:t>
            </a:r>
          </a:p>
          <a:p>
            <a:r>
              <a:rPr lang="ru-RU" sz="2800" dirty="0" smtClean="0"/>
              <a:t>Креативный</a:t>
            </a:r>
          </a:p>
          <a:p>
            <a:r>
              <a:rPr lang="ru-RU" sz="2800" dirty="0" smtClean="0"/>
              <a:t>Любознательный</a:t>
            </a:r>
          </a:p>
          <a:p>
            <a:r>
              <a:rPr lang="ru-RU" sz="2800" dirty="0" smtClean="0"/>
              <a:t>Инициативный</a:t>
            </a:r>
          </a:p>
          <a:p>
            <a:r>
              <a:rPr lang="ru-RU" sz="2800" dirty="0" smtClean="0"/>
              <a:t>Открытый внешнему миру, доброжелательный и отзывчивый</a:t>
            </a:r>
          </a:p>
          <a:p>
            <a:r>
              <a:rPr lang="ru-RU" sz="2800" dirty="0" smtClean="0"/>
              <a:t>Положительное отношение к себе, уверенность в своих силах</a:t>
            </a:r>
          </a:p>
          <a:p>
            <a:r>
              <a:rPr lang="ru-RU" sz="2800" dirty="0" smtClean="0"/>
              <a:t>Чувство собственного достоинства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21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 noGrp="1"/>
          </p:cNvSpPr>
          <p:nvPr>
            <p:ph type="title"/>
          </p:nvPr>
        </p:nvSpPr>
        <p:spPr>
          <a:xfrm>
            <a:off x="985277" y="260648"/>
            <a:ext cx="7024744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672422" y="1636619"/>
            <a:ext cx="2478293" cy="9361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3419872" y="1628801"/>
            <a:ext cx="247829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092638" y="1628800"/>
            <a:ext cx="247829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979712" y="2780928"/>
            <a:ext cx="2342006" cy="1188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860032" y="2780928"/>
            <a:ext cx="2478293" cy="1188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553634" y="4176053"/>
            <a:ext cx="2691721" cy="12016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3327582" y="4246242"/>
            <a:ext cx="2478292" cy="1137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любознательности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5875036" y="4201460"/>
            <a:ext cx="2691721" cy="1176276"/>
          </a:xfrm>
          <a:prstGeom prst="roundRect">
            <a:avLst>
              <a:gd name="adj" fmla="val 107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656973" y="5589240"/>
            <a:ext cx="5681352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064896" cy="3082354"/>
          </a:xfrm>
        </p:spPr>
        <p:txBody>
          <a:bodyPr>
            <a:normAutofit fontScale="90000"/>
          </a:bodyPr>
          <a:lstStyle/>
          <a:p>
            <a:pPr algn="just"/>
            <a:r>
              <a:rPr lang="ru-RU" altLang="ru-RU" sz="2400" b="1" dirty="0">
                <a:solidFill>
                  <a:schemeClr val="tx1"/>
                </a:solidFill>
              </a:rPr>
              <a:t>Преемственность между детским садом и школой предполагает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b="1" dirty="0">
                <a:solidFill>
                  <a:srgbClr val="0070C0"/>
                </a:solidFill>
              </a:rPr>
              <a:t>направленность работы дошкольного учреждения на требования, предъявляемые к ребёнку, </a:t>
            </a:r>
            <a:r>
              <a:rPr lang="ru-RU" altLang="ru-RU" sz="2400" b="1" dirty="0">
                <a:solidFill>
                  <a:srgbClr val="F94578"/>
                </a:solidFill>
              </a:rPr>
              <a:t>учет педагогами школы достигнутого общего уровня развития дошкольника</a:t>
            </a:r>
            <a:r>
              <a:rPr lang="ru-RU" altLang="ru-RU" sz="2400" dirty="0" smtClean="0">
                <a:solidFill>
                  <a:srgbClr val="F94578"/>
                </a:solidFill>
              </a:rPr>
              <a:t>.</a:t>
            </a:r>
            <a:r>
              <a:rPr lang="en-US" altLang="ru-RU" sz="2400" dirty="0" smtClean="0">
                <a:solidFill>
                  <a:srgbClr val="F94578"/>
                </a:solidFill>
              </a:rPr>
              <a:t/>
            </a:r>
            <a:br>
              <a:rPr lang="en-US" altLang="ru-RU" sz="2400" dirty="0" smtClean="0">
                <a:solidFill>
                  <a:srgbClr val="F94578"/>
                </a:solidFill>
              </a:rPr>
            </a:br>
            <a:r>
              <a:rPr lang="en-US" altLang="ru-RU" sz="2400" dirty="0">
                <a:solidFill>
                  <a:srgbClr val="F94578"/>
                </a:solidFill>
              </a:rPr>
              <a:t/>
            </a:r>
            <a:br>
              <a:rPr lang="en-US" altLang="ru-RU" sz="2400" dirty="0">
                <a:solidFill>
                  <a:srgbClr val="F94578"/>
                </a:solidFill>
              </a:rPr>
            </a:br>
            <a:r>
              <a:rPr lang="en-US" altLang="ru-RU" sz="2400" dirty="0" smtClean="0">
                <a:solidFill>
                  <a:schemeClr val="tx1"/>
                </a:solidFill>
              </a:rPr>
              <a:t/>
            </a:r>
            <a:br>
              <a:rPr lang="en-US" alt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Школа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539</TotalTime>
  <Words>872</Words>
  <Application>Microsoft Office PowerPoint</Application>
  <PresentationFormat>Экран (4:3)</PresentationFormat>
  <Paragraphs>94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Arial Unicode MS</vt:lpstr>
      <vt:lpstr>MS PGothic</vt:lpstr>
      <vt:lpstr>MS PGothic</vt:lpstr>
      <vt:lpstr>Arial</vt:lpstr>
      <vt:lpstr>Arial Black</vt:lpstr>
      <vt:lpstr>Calibri</vt:lpstr>
      <vt:lpstr>Century Gothic</vt:lpstr>
      <vt:lpstr>Gill Sans MT</vt:lpstr>
      <vt:lpstr>HGｺﾞｼｯｸE</vt:lpstr>
      <vt:lpstr>Times New Roman</vt:lpstr>
      <vt:lpstr>Wingdings</vt:lpstr>
      <vt:lpstr>Wingdings 2</vt:lpstr>
      <vt:lpstr>Остин</vt:lpstr>
      <vt:lpstr>Преемственность детского сада и школы  </vt:lpstr>
      <vt:lpstr>«Школьное обучение никогда не начинается с пустого места, а всегда опирается  на определённую стадию развития,  проделанную ребёнком».                                                                   Л. С. Выготский  «Быть готовым к школе – не значит уметь читать, писать и считать.  Быть готовым к школе – значит быть готовым всему этому научиться».                                                        Л. А. Венгер  </vt:lpstr>
      <vt:lpstr>   Преемственность -  непрерывный процесс воспитания и обучения ребёнка,  имеющий общие и специфические цели для каждого возрастного периода,  связь между различными ступенями развития, сущность которой состоит в сохранении тех или иных элементов целого или отдельных характеристик при переходе к новому состоянию.   </vt:lpstr>
      <vt:lpstr> Целью обеспечения преемственности в работе дошкольных  учреждений и школы в плане формирования индивидуальности детей должно стать не стремление к единству в содержании и методах обучения, а одинаково положительное отношение к детям, глубокое понимание их потребностей, мотивов и особенностей поведения ребенка, развития, опора на них. </vt:lpstr>
      <vt:lpstr>Презентация PowerPoint</vt:lpstr>
      <vt:lpstr>Введение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vt:lpstr>
      <vt:lpstr>Презентация PowerPoint</vt:lpstr>
      <vt:lpstr>Целевые ориентиры дошкольного образования</vt:lpstr>
      <vt:lpstr>Преемственность между детским садом и школой предполагает  направленность работы дошкольного учреждения на требования, предъявляемые к ребёнку, учет педагогами школы достигнутого общего уровня развития дошкольника.   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 </vt:lpstr>
      <vt:lpstr>Презентация PowerPoint</vt:lpstr>
      <vt:lpstr>Цель совместной работы  ДОУ и школы </vt:lpstr>
      <vt:lpstr>Недостаточная психологическая готовность чаще всего возникает по следующим причинам: </vt:lpstr>
      <vt:lpstr>Формы осуществления преемственности: </vt:lpstr>
      <vt:lpstr>Презентация PowerPoint</vt:lpstr>
      <vt:lpstr>Презентация PowerPoint</vt:lpstr>
      <vt:lpstr>Презентация PowerPoint</vt:lpstr>
      <vt:lpstr>Проблемы при обеспечении преемственности  детского сада и школы:</vt:lpstr>
      <vt:lpstr>Вывод: 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user</cp:lastModifiedBy>
  <cp:revision>26</cp:revision>
  <dcterms:created xsi:type="dcterms:W3CDTF">2014-02-23T07:45:13Z</dcterms:created>
  <dcterms:modified xsi:type="dcterms:W3CDTF">2016-04-20T11:01:55Z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